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30"/>
  </p:notesMasterIdLst>
  <p:sldIdLst>
    <p:sldId id="256" r:id="rId2"/>
    <p:sldId id="257" r:id="rId3"/>
    <p:sldId id="258" r:id="rId4"/>
    <p:sldId id="265" r:id="rId5"/>
    <p:sldId id="266" r:id="rId6"/>
    <p:sldId id="268" r:id="rId7"/>
    <p:sldId id="269" r:id="rId8"/>
    <p:sldId id="267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84" r:id="rId17"/>
    <p:sldId id="277" r:id="rId18"/>
    <p:sldId id="278" r:id="rId19"/>
    <p:sldId id="279" r:id="rId20"/>
    <p:sldId id="280" r:id="rId21"/>
    <p:sldId id="291" r:id="rId22"/>
    <p:sldId id="281" r:id="rId23"/>
    <p:sldId id="283" r:id="rId24"/>
    <p:sldId id="262" r:id="rId25"/>
    <p:sldId id="263" r:id="rId26"/>
    <p:sldId id="290" r:id="rId27"/>
    <p:sldId id="287" r:id="rId28"/>
    <p:sldId id="26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380" autoAdjust="0"/>
  </p:normalViewPr>
  <p:slideViewPr>
    <p:cSldViewPr>
      <p:cViewPr varScale="1">
        <p:scale>
          <a:sx n="71" d="100"/>
          <a:sy n="71" d="100"/>
        </p:scale>
        <p:origin x="-70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525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1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E30F8E-5A2D-4CE9-BEDD-206288337CCF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F3A9E7-DD34-4393-B713-2BFDF3FAB6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3A9E7-DD34-4393-B713-2BFDF3FAB60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3A9E7-DD34-4393-B713-2BFDF3FAB607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&#1087;&#1086;\Desktop\&#1050;&#1072;&#1082;%20&#1079;&#1074;&#1091;&#1095;&#1080;&#1090;%20&#1055;&#1080;\Kak_na_samom_dele_zvuchit_chislo_Pi.avi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87;&#1086;\Desktop\&#1055;&#1048;\&#1084;&#1072;&#1090;&#1077;&#1088;&#1080;&#1072;&#1083;%20&#1076;&#1083;&#1103;%20&#1087;&#1088;&#1077;&#1079;&#1077;&#1085;&#1090;&#1072;&#1094;&#1080;&#1080;\EtudesRu_stopohod.avi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9600" smtClean="0">
                <a:solidFill>
                  <a:schemeClr val="tx1"/>
                </a:solidFill>
              </a:rPr>
              <a:t>Круг</a:t>
            </a:r>
            <a:endParaRPr lang="ru-RU" sz="96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6000" smtClean="0">
                <a:solidFill>
                  <a:schemeClr val="tx1"/>
                </a:solidFill>
              </a:rPr>
              <a:t>и его загадки.</a:t>
            </a:r>
            <a:endParaRPr lang="ru-RU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548680"/>
            <a:ext cx="7467600" cy="157018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Эксперимент первый. Древний способ нахождения числа </a:t>
            </a:r>
            <a:r>
              <a:rPr lang="ru-RU" sz="6000" dirty="0" smtClean="0">
                <a:solidFill>
                  <a:schemeClr val="tx1"/>
                </a:solidFill>
              </a:rPr>
              <a:t></a:t>
            </a:r>
            <a:r>
              <a:rPr lang="ru-RU" sz="2800" dirty="0" smtClean="0">
                <a:solidFill>
                  <a:schemeClr val="tx1"/>
                </a:solidFill>
              </a:rPr>
              <a:t> с позиции практической геометрии.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7" name="Содержимое 6" descr="number-pi-02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2951162"/>
            <a:ext cx="6858000" cy="21717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У всех Вас получилось примерно одно и тоже число. 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арх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556792"/>
            <a:ext cx="2776364" cy="3701819"/>
          </a:xfrm>
        </p:spPr>
      </p:pic>
      <p:pic>
        <p:nvPicPr>
          <p:cNvPr id="6" name="Содержимое 5" descr="2064_aryabhata-crp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3131840" y="1556792"/>
            <a:ext cx="2586083" cy="3701008"/>
          </a:xfr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556792"/>
            <a:ext cx="267084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79512" y="5301208"/>
            <a:ext cx="2808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Архимед -древнегреческий математик. </a:t>
            </a:r>
            <a:r>
              <a:rPr lang="ru-RU" sz="2400" b="1" dirty="0" smtClean="0"/>
              <a:t>22/7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131840" y="5229200"/>
            <a:ext cx="27363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err="1" smtClean="0"/>
              <a:t>Ариабхата</a:t>
            </a:r>
            <a:r>
              <a:rPr lang="ru-RU" sz="2300" dirty="0" smtClean="0"/>
              <a:t> – индийский астроном.  </a:t>
            </a:r>
            <a:r>
              <a:rPr lang="ru-RU" sz="2400" b="1" dirty="0" smtClean="0"/>
              <a:t>377/120</a:t>
            </a:r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940152" y="5229200"/>
            <a:ext cx="2880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ЦзуЧунчжи</a:t>
            </a:r>
            <a:r>
              <a:rPr lang="ru-RU" sz="2400" dirty="0" smtClean="0"/>
              <a:t> – китайский математик и астроном. </a:t>
            </a:r>
            <a:r>
              <a:rPr lang="ru-RU" sz="2400" b="1" dirty="0" smtClean="0"/>
              <a:t>355/113</a:t>
            </a:r>
            <a:endParaRPr lang="ru-RU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7704856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Первое название этого числа - константа </a:t>
            </a:r>
            <a:r>
              <a:rPr lang="ru-RU" sz="2400" dirty="0" err="1" smtClean="0">
                <a:solidFill>
                  <a:schemeClr val="tx1"/>
                </a:solidFill>
              </a:rPr>
              <a:t>Лудольфа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err="1" smtClean="0">
                <a:solidFill>
                  <a:schemeClr val="tx1"/>
                </a:solidFill>
              </a:rPr>
              <a:t>Людольф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ван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Цейлен</a:t>
            </a:r>
            <a:r>
              <a:rPr lang="ru-RU" sz="2400" dirty="0" smtClean="0">
                <a:solidFill>
                  <a:schemeClr val="tx1"/>
                </a:solidFill>
              </a:rPr>
              <a:t> - голландский математик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1540-1610 годы.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12-19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56688"/>
            <a:ext cx="3657600" cy="2859024"/>
          </a:xfrm>
        </p:spPr>
      </p:pic>
      <p:pic>
        <p:nvPicPr>
          <p:cNvPr id="6" name="Содержимое 5" descr="node31_piramidy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270375" y="2575560"/>
            <a:ext cx="3657600" cy="2621280"/>
          </a:xfrm>
        </p:spPr>
      </p:pic>
      <p:sp>
        <p:nvSpPr>
          <p:cNvPr id="8" name="Прямоугольник 7"/>
          <p:cNvSpPr/>
          <p:nvPr/>
        </p:nvSpPr>
        <p:spPr>
          <a:xfrm>
            <a:off x="4355976" y="5805264"/>
            <a:ext cx="3960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Египет 256/81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5877272"/>
            <a:ext cx="3672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Вавилон  25/8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628800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Впервые греческой буквой  воспользовался британский математик Уильям Джонс в 1706 году, а общепринятым оно стало после работ Леонардо Эйлера в 1737 году.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9" name="Содержимое 8" descr="size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70242" y="1700808"/>
            <a:ext cx="3509670" cy="4442620"/>
          </a:xfrm>
        </p:spPr>
      </p:pic>
      <p:pic>
        <p:nvPicPr>
          <p:cNvPr id="10" name="Содержимое 9" descr="1330055068_626_1_max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270375" y="1601689"/>
            <a:ext cx="3657600" cy="4569021"/>
          </a:xfrm>
        </p:spPr>
      </p:pic>
      <p:sp>
        <p:nvSpPr>
          <p:cNvPr id="11" name="Прямоугольник 10"/>
          <p:cNvSpPr/>
          <p:nvPr/>
        </p:nvSpPr>
        <p:spPr>
          <a:xfrm>
            <a:off x="899592" y="6237312"/>
            <a:ext cx="2736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Уильям Джонс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716016" y="6237312"/>
            <a:ext cx="2736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Леонардо Эйлер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6881192" cy="236227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История числа </a:t>
            </a:r>
            <a:r>
              <a:rPr lang="ru-RU" sz="5400" dirty="0" smtClean="0">
                <a:solidFill>
                  <a:schemeClr val="tx1"/>
                </a:solidFill>
              </a:rPr>
              <a:t></a:t>
            </a:r>
            <a:r>
              <a:rPr lang="ru-RU" dirty="0" smtClean="0">
                <a:solidFill>
                  <a:schemeClr val="tx1"/>
                </a:solidFill>
              </a:rPr>
              <a:t> шла параллельно с развитием всей математики. Некоторые авторы разделяют весь процесс на три периода: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1"/>
          </p:nvPr>
        </p:nvSpPr>
        <p:spPr>
          <a:xfrm>
            <a:off x="539552" y="3140968"/>
            <a:ext cx="7467600" cy="3024336"/>
          </a:xfrm>
        </p:spPr>
        <p:txBody>
          <a:bodyPr>
            <a:normAutofit/>
          </a:bodyPr>
          <a:lstStyle/>
          <a:p>
            <a:r>
              <a:rPr lang="ru-RU" dirty="0" smtClean="0"/>
              <a:t>Древний период, число  изучалось с позиции геометрии.</a:t>
            </a:r>
          </a:p>
          <a:p>
            <a:r>
              <a:rPr lang="ru-RU" dirty="0" smtClean="0"/>
              <a:t>Классическая эра, последовавшая за развитием математического анализа в Европе в </a:t>
            </a:r>
            <a:r>
              <a:rPr lang="en-US" dirty="0" smtClean="0"/>
              <a:t>XVII</a:t>
            </a:r>
            <a:endParaRPr lang="ru-RU" dirty="0" smtClean="0"/>
          </a:p>
          <a:p>
            <a:r>
              <a:rPr lang="ru-RU" dirty="0" smtClean="0"/>
              <a:t>Эра цифровых компьютеров.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Рассмотрим второй эксперимент, в результате которого вновь появляется число .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2564904"/>
            <a:ext cx="4402832" cy="2808312"/>
          </a:xfrm>
        </p:spPr>
        <p:txBody>
          <a:bodyPr>
            <a:normAutofit/>
          </a:bodyPr>
          <a:lstStyle/>
          <a:p>
            <a:r>
              <a:rPr lang="ru-RU" dirty="0" smtClean="0"/>
              <a:t>Это эксперимент Жоржа Бюффона (1777 г.) , который  является  первоосновой метода Монте-Карло по статистическим исследованиям.</a:t>
            </a:r>
            <a:endParaRPr lang="ru-RU" dirty="0"/>
          </a:p>
        </p:txBody>
      </p:sp>
      <p:pic>
        <p:nvPicPr>
          <p:cNvPr id="7" name="Содержимое 6" descr="404px-Buffon_1707-1788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57365" y="1600200"/>
            <a:ext cx="3083619" cy="45720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94421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Метод Монте-Карло - общее название группы численных методов, основанных на получении большого числа реализаций случайного процесса.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" name="Содержимое 7" descr="106_weekend_casino_d1b_s286x60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78408" y="1924812"/>
            <a:ext cx="2615184" cy="3922776"/>
          </a:xfrm>
        </p:spPr>
      </p:pic>
      <p:pic>
        <p:nvPicPr>
          <p:cNvPr id="5" name="Содержимое 4" descr="Buffon_Pi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355976" y="2060848"/>
            <a:ext cx="3212664" cy="4176464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Результат второго эксперимента.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Неожиданным образом мы получили опять это же число, но объяснить  парадокс  нам может только математический анализ, которым мы пока не владеем. Этот эксперимент можно отнести ко 2-му периоду изучения числа.</a:t>
            </a:r>
            <a:endParaRPr lang="ru-RU" dirty="0"/>
          </a:p>
        </p:txBody>
      </p:sp>
      <p:pic>
        <p:nvPicPr>
          <p:cNvPr id="7" name="Содержимое 6" descr="00568872.cover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658995" y="1600200"/>
            <a:ext cx="2880360" cy="45720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Так чему же равно число </a:t>
            </a:r>
            <a:r>
              <a:rPr lang="ru-RU" sz="4800" dirty="0" smtClean="0">
                <a:solidFill>
                  <a:schemeClr val="tx1"/>
                </a:solidFill>
              </a:rPr>
              <a:t> ?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«Вычисление точного значения во все века неизменно оказывалось тем блуждающим огоньком, который увлек за собой сотни, если не тысячи, несчастных математиков, затративших бесценные годы в тщетной надежде решить задачу, не поддававшуюся усилиям предшественников, и тем снискать себе бессмертие.»</a:t>
            </a:r>
          </a:p>
          <a:p>
            <a:pPr>
              <a:buNone/>
            </a:pPr>
            <a:r>
              <a:rPr lang="ru-RU" dirty="0" smtClean="0"/>
              <a:t>	Л. Кэрролл</a:t>
            </a:r>
            <a:endParaRPr lang="ru-RU" dirty="0"/>
          </a:p>
        </p:txBody>
      </p:sp>
      <p:pic>
        <p:nvPicPr>
          <p:cNvPr id="5" name="Содержимое 4" descr="imge64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374104" y="1600200"/>
            <a:ext cx="3450141" cy="45720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1014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Это число – бесконечная десятичная дробь,  миллионный десятичный знак которой был найден в 1973 году.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Содержимое 6" descr="647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45568" y="1600200"/>
            <a:ext cx="4090863" cy="4873625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179512" y="548680"/>
            <a:ext cx="4248472" cy="5832648"/>
          </a:xfrm>
        </p:spPr>
        <p:txBody>
          <a:bodyPr>
            <a:normAutofit/>
          </a:bodyPr>
          <a:lstStyle/>
          <a:p>
            <a:r>
              <a:rPr lang="ru-RU" dirty="0" smtClean="0"/>
              <a:t>Согласно Библии «Бог есть круг, центр которого везде, а окружность нигде»</a:t>
            </a:r>
          </a:p>
          <a:p>
            <a:r>
              <a:rPr lang="ru-RU" dirty="0" smtClean="0"/>
              <a:t>В античном мире круг почитался как идеал совершенства.</a:t>
            </a:r>
          </a:p>
          <a:p>
            <a:r>
              <a:rPr lang="ru-RU" dirty="0" smtClean="0"/>
              <a:t>Так же и колесо считается одним из самых замечательных изобретений человечества.</a:t>
            </a:r>
          </a:p>
          <a:p>
            <a:r>
              <a:rPr lang="ru-RU" dirty="0" smtClean="0"/>
              <a:t>Поэтому стоит кругу уделить особое почтение.</a:t>
            </a:r>
            <a:endParaRPr lang="ru-RU" dirty="0"/>
          </a:p>
        </p:txBody>
      </p:sp>
      <p:pic>
        <p:nvPicPr>
          <p:cNvPr id="6" name="Содержимое 5" descr="Люди и Земля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499992" y="548680"/>
            <a:ext cx="4244156" cy="5820556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 практике используют не более 10 знаков после запятой округляя число.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628800"/>
            <a:ext cx="3657600" cy="4572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3400" b="1" dirty="0" smtClean="0"/>
              <a:t>Мнемонические правила</a:t>
            </a:r>
            <a:r>
              <a:rPr lang="ru-RU" sz="3400" dirty="0" smtClean="0"/>
              <a:t>.</a:t>
            </a:r>
          </a:p>
          <a:p>
            <a:pPr>
              <a:buNone/>
            </a:pPr>
            <a:r>
              <a:rPr lang="ru-RU" sz="3400" dirty="0" smtClean="0"/>
              <a:t>	</a:t>
            </a:r>
          </a:p>
          <a:p>
            <a:pPr>
              <a:buNone/>
            </a:pPr>
            <a:r>
              <a:rPr lang="ru-RU" dirty="0" smtClean="0"/>
              <a:t>	Это я знаю и помню прекрасно Пи многие знаки мне лишни напрасны. 3,14159265359</a:t>
            </a:r>
          </a:p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r>
              <a:rPr lang="ru-RU" dirty="0" smtClean="0"/>
              <a:t>	Что я знаю о кругах.  3,1416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	Вот и Миша и Анюта прибежали Пи узнать число они желали. 3,1415926536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Вот и знаю я число именуемое Пи. 3,141592</a:t>
            </a:r>
          </a:p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7" name="Содержимое 6" descr="0_180b7_df76066b_XL.jpe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211960" y="2132856"/>
            <a:ext cx="4718418" cy="3137748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Мнемоническое правило о приближенном числе </a:t>
            </a:r>
            <a:r>
              <a:rPr lang="ru-RU" sz="4400" dirty="0" smtClean="0"/>
              <a:t>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2348880"/>
            <a:ext cx="4464496" cy="280831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Двадцать две совы скучали</a:t>
            </a:r>
          </a:p>
          <a:p>
            <a:r>
              <a:rPr lang="ru-RU" dirty="0" smtClean="0"/>
              <a:t>На больших сухих суках, </a:t>
            </a:r>
          </a:p>
          <a:p>
            <a:r>
              <a:rPr lang="ru-RU" dirty="0" smtClean="0"/>
              <a:t>Двадцать две совы мечтали</a:t>
            </a:r>
          </a:p>
          <a:p>
            <a:r>
              <a:rPr lang="ru-RU" dirty="0" smtClean="0"/>
              <a:t>О семи больших мышах.</a:t>
            </a:r>
            <a:endParaRPr lang="ru-RU" dirty="0"/>
          </a:p>
        </p:txBody>
      </p:sp>
      <p:pic>
        <p:nvPicPr>
          <p:cNvPr id="5" name="Содержимое 4" descr="sova2.gif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932040" y="2492896"/>
            <a:ext cx="3806848" cy="403244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467600" cy="81034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Формулы.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effectLst/>
        </p:spPr>
        <p:txBody>
          <a:bodyPr/>
          <a:lstStyle/>
          <a:p>
            <a:r>
              <a:rPr lang="ru-RU" dirty="0" smtClean="0"/>
              <a:t>Длина окружности     С=2</a:t>
            </a:r>
            <a:r>
              <a:rPr lang="el-GR" dirty="0" smtClean="0"/>
              <a:t></a:t>
            </a:r>
            <a:r>
              <a:rPr lang="en-US" dirty="0" smtClean="0"/>
              <a:t>r</a:t>
            </a:r>
            <a:r>
              <a:rPr lang="ru-RU" dirty="0" smtClean="0"/>
              <a:t>            С=</a:t>
            </a:r>
            <a:r>
              <a:rPr lang="en-US" dirty="0" smtClean="0"/>
              <a:t>d</a:t>
            </a:r>
          </a:p>
          <a:p>
            <a:r>
              <a:rPr lang="ru-RU" dirty="0" smtClean="0"/>
              <a:t>Площадь круга  </a:t>
            </a:r>
            <a:r>
              <a:rPr lang="en-US" dirty="0" smtClean="0"/>
              <a:t>S=r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r-</a:t>
            </a:r>
            <a:r>
              <a:rPr lang="ru-RU" dirty="0" smtClean="0"/>
              <a:t>радиус круга</a:t>
            </a:r>
            <a:endParaRPr lang="en-US" dirty="0" smtClean="0"/>
          </a:p>
          <a:p>
            <a:r>
              <a:rPr lang="en-US" dirty="0" smtClean="0"/>
              <a:t>d-</a:t>
            </a:r>
            <a:r>
              <a:rPr lang="ru-RU" dirty="0" smtClean="0"/>
              <a:t>диаметр круга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700808"/>
            <a:ext cx="4211263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Задачи.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1628800"/>
            <a:ext cx="3657600" cy="4572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Раствором циркуля в 3 см начертили круг. Чему равна длина окружности?</a:t>
            </a:r>
          </a:p>
          <a:p>
            <a:r>
              <a:rPr lang="ru-RU" dirty="0" smtClean="0"/>
              <a:t>С=2</a:t>
            </a:r>
            <a:r>
              <a:rPr lang="ru-RU" sz="2800" dirty="0" smtClean="0"/>
              <a:t></a:t>
            </a:r>
            <a:r>
              <a:rPr lang="en-US" dirty="0" smtClean="0"/>
              <a:t>R</a:t>
            </a:r>
          </a:p>
          <a:p>
            <a:r>
              <a:rPr lang="en-US" dirty="0" smtClean="0"/>
              <a:t>C</a:t>
            </a:r>
            <a:r>
              <a:rPr lang="ru-RU" dirty="0" smtClean="0"/>
              <a:t> </a:t>
            </a:r>
            <a:r>
              <a:rPr lang="en-US" dirty="0" smtClean="0"/>
              <a:t>=</a:t>
            </a:r>
            <a:r>
              <a:rPr lang="ru-RU" dirty="0" smtClean="0"/>
              <a:t> </a:t>
            </a:r>
            <a:r>
              <a:rPr lang="en-US" dirty="0" smtClean="0"/>
              <a:t>2· 3</a:t>
            </a:r>
            <a:r>
              <a:rPr lang="ru-RU" dirty="0" smtClean="0"/>
              <a:t>,14· 3 = 6· 3,14 = 18,84 (см).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60032" y="1628800"/>
            <a:ext cx="3657600" cy="4572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Круглую подушку диаметром 35 см решили обшить тесьмой. Сколько тесьмы потребуется?</a:t>
            </a:r>
          </a:p>
          <a:p>
            <a:r>
              <a:rPr lang="ru-RU" dirty="0" smtClean="0"/>
              <a:t>С = </a:t>
            </a:r>
            <a:r>
              <a:rPr lang="en-US" dirty="0" smtClean="0"/>
              <a:t>d</a:t>
            </a:r>
          </a:p>
          <a:p>
            <a:r>
              <a:rPr lang="ru-RU" dirty="0" smtClean="0"/>
              <a:t>В этой задаче число  удобно взять по Архимеду 22</a:t>
            </a:r>
            <a:r>
              <a:rPr lang="en-US" dirty="0" smtClean="0"/>
              <a:t>/</a:t>
            </a:r>
            <a:r>
              <a:rPr lang="ru-RU" dirty="0" smtClean="0"/>
              <a:t>7.</a:t>
            </a:r>
          </a:p>
          <a:p>
            <a:r>
              <a:rPr lang="ru-RU" dirty="0" smtClean="0"/>
              <a:t>С = 22</a:t>
            </a:r>
            <a:r>
              <a:rPr lang="en-US" dirty="0" smtClean="0"/>
              <a:t>/</a:t>
            </a:r>
            <a:r>
              <a:rPr lang="ru-RU" dirty="0" smtClean="0"/>
              <a:t>7· 35 = 22· 35</a:t>
            </a:r>
            <a:r>
              <a:rPr lang="en-US" dirty="0" smtClean="0"/>
              <a:t>/7 =</a:t>
            </a:r>
            <a:r>
              <a:rPr lang="ru-RU" dirty="0" smtClean="0"/>
              <a:t> 22· 5 = 110 (см)</a:t>
            </a:r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Домашнее задание.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 </a:t>
            </a:r>
            <a:r>
              <a:rPr lang="ru-RU" dirty="0" smtClean="0"/>
              <a:t> </a:t>
            </a:r>
            <a:r>
              <a:rPr lang="ru-RU" dirty="0"/>
              <a:t> </a:t>
            </a:r>
            <a:r>
              <a:rPr lang="ru-RU" dirty="0" smtClean="0"/>
              <a:t> </a:t>
            </a:r>
            <a:r>
              <a:rPr lang="ru-RU" dirty="0"/>
              <a:t> </a:t>
            </a:r>
            <a:r>
              <a:rPr lang="ru-RU" dirty="0" smtClean="0"/>
              <a:t> </a:t>
            </a:r>
            <a:r>
              <a:rPr lang="ru-RU" dirty="0"/>
              <a:t> </a:t>
            </a:r>
            <a:r>
              <a:rPr lang="ru-RU" dirty="0" smtClean="0"/>
              <a:t> </a:t>
            </a:r>
            <a:r>
              <a:rPr lang="ru-RU" dirty="0"/>
              <a:t> </a:t>
            </a:r>
            <a:r>
              <a:rPr lang="ru-RU" dirty="0" smtClean="0"/>
              <a:t> </a:t>
            </a:r>
            <a:r>
              <a:rPr lang="ru-RU" dirty="0"/>
              <a:t> </a:t>
            </a:r>
            <a:r>
              <a:rPr lang="ru-RU" dirty="0" smtClean="0"/>
              <a:t> </a:t>
            </a:r>
            <a:r>
              <a:rPr lang="ru-RU" dirty="0"/>
              <a:t> </a:t>
            </a:r>
            <a:r>
              <a:rPr lang="ru-RU" dirty="0" smtClean="0"/>
              <a:t> </a:t>
            </a:r>
            <a:r>
              <a:rPr lang="ru-RU" dirty="0"/>
              <a:t> </a:t>
            </a:r>
            <a:r>
              <a:rPr lang="ru-RU" dirty="0" smtClean="0"/>
              <a:t> </a:t>
            </a:r>
            <a:r>
              <a:rPr lang="ru-RU" dirty="0"/>
              <a:t> </a:t>
            </a:r>
            <a:r>
              <a:rPr lang="ru-RU" dirty="0" smtClean="0"/>
              <a:t> </a:t>
            </a:r>
            <a:r>
              <a:rPr lang="ru-RU" dirty="0"/>
              <a:t> </a:t>
            </a:r>
            <a:r>
              <a:rPr lang="ru-RU" dirty="0" smtClean="0"/>
              <a:t> </a:t>
            </a:r>
            <a:r>
              <a:rPr lang="ru-RU" dirty="0"/>
              <a:t> </a:t>
            </a:r>
            <a:r>
              <a:rPr lang="ru-RU" dirty="0" smtClean="0"/>
              <a:t> </a:t>
            </a:r>
            <a:r>
              <a:rPr lang="ru-RU" dirty="0"/>
              <a:t> </a:t>
            </a:r>
            <a:r>
              <a:rPr lang="ru-RU" dirty="0" smtClean="0"/>
              <a:t> </a:t>
            </a:r>
            <a:r>
              <a:rPr lang="ru-RU" dirty="0"/>
              <a:t> </a:t>
            </a:r>
            <a:r>
              <a:rPr lang="ru-RU" dirty="0" smtClean="0"/>
              <a:t> </a:t>
            </a:r>
            <a:r>
              <a:rPr lang="ru-RU" dirty="0"/>
              <a:t> </a:t>
            </a:r>
            <a:r>
              <a:rPr lang="ru-RU" dirty="0" smtClean="0"/>
              <a:t> </a:t>
            </a:r>
            <a:r>
              <a:rPr lang="ru-RU" dirty="0"/>
              <a:t> </a:t>
            </a:r>
            <a:r>
              <a:rPr lang="ru-RU" dirty="0" smtClean="0"/>
              <a:t> </a:t>
            </a:r>
            <a:r>
              <a:rPr lang="ru-RU" dirty="0"/>
              <a:t> </a:t>
            </a:r>
            <a:r>
              <a:rPr lang="ru-RU" dirty="0" smtClean="0"/>
              <a:t> </a:t>
            </a:r>
            <a:r>
              <a:rPr lang="ru-RU" dirty="0"/>
              <a:t> </a:t>
            </a:r>
            <a:r>
              <a:rPr lang="ru-RU" dirty="0" smtClean="0"/>
              <a:t> </a:t>
            </a:r>
            <a:r>
              <a:rPr lang="ru-RU" dirty="0"/>
              <a:t> </a:t>
            </a:r>
            <a:r>
              <a:rPr lang="ru-RU" dirty="0" smtClean="0"/>
              <a:t> </a:t>
            </a:r>
            <a:r>
              <a:rPr lang="ru-RU" dirty="0"/>
              <a:t> </a:t>
            </a:r>
            <a:r>
              <a:rPr lang="ru-RU" dirty="0" smtClean="0"/>
              <a:t> </a:t>
            </a:r>
            <a:r>
              <a:rPr lang="ru-RU" dirty="0"/>
              <a:t> </a:t>
            </a:r>
            <a:r>
              <a:rPr lang="ru-RU" dirty="0" smtClean="0"/>
              <a:t> </a:t>
            </a:r>
            <a:r>
              <a:rPr lang="ru-RU" dirty="0"/>
              <a:t> </a:t>
            </a:r>
            <a:r>
              <a:rPr lang="ru-RU" dirty="0" smtClean="0"/>
              <a:t> </a:t>
            </a:r>
            <a:r>
              <a:rPr lang="ru-RU" dirty="0"/>
              <a:t> </a:t>
            </a:r>
            <a:r>
              <a:rPr lang="ru-RU" dirty="0" smtClean="0"/>
              <a:t> </a:t>
            </a:r>
            <a:r>
              <a:rPr lang="ru-RU" dirty="0"/>
              <a:t> </a:t>
            </a:r>
            <a:r>
              <a:rPr lang="ru-RU" dirty="0" smtClean="0"/>
              <a:t> </a:t>
            </a:r>
            <a:r>
              <a:rPr lang="ru-RU" dirty="0"/>
              <a:t> </a:t>
            </a:r>
            <a:r>
              <a:rPr lang="ru-RU" dirty="0" smtClean="0"/>
              <a:t> </a:t>
            </a:r>
            <a:r>
              <a:rPr lang="ru-RU" dirty="0"/>
              <a:t> </a:t>
            </a:r>
            <a:r>
              <a:rPr lang="ru-RU" dirty="0" smtClean="0"/>
              <a:t> </a:t>
            </a:r>
            <a:r>
              <a:rPr lang="ru-RU" dirty="0"/>
              <a:t> </a:t>
            </a:r>
            <a:r>
              <a:rPr lang="ru-RU" dirty="0" smtClean="0"/>
              <a:t> </a:t>
            </a:r>
            <a:r>
              <a:rPr lang="ru-RU" dirty="0"/>
              <a:t> </a:t>
            </a:r>
            <a:r>
              <a:rPr lang="ru-RU" dirty="0" smtClean="0"/>
              <a:t> </a:t>
            </a:r>
            <a:r>
              <a:rPr lang="ru-RU" dirty="0"/>
              <a:t> </a:t>
            </a:r>
            <a:r>
              <a:rPr lang="ru-RU" dirty="0" smtClean="0"/>
              <a:t> </a:t>
            </a:r>
            <a:r>
              <a:rPr lang="ru-RU" dirty="0"/>
              <a:t> </a:t>
            </a:r>
            <a:r>
              <a:rPr lang="ru-RU" dirty="0" smtClean="0"/>
              <a:t> </a:t>
            </a:r>
            <a:r>
              <a:rPr lang="ru-RU" dirty="0"/>
              <a:t> </a:t>
            </a:r>
            <a:r>
              <a:rPr lang="ru-RU" dirty="0" smtClean="0"/>
              <a:t> </a:t>
            </a:r>
            <a:r>
              <a:rPr lang="ru-RU" dirty="0"/>
              <a:t> </a:t>
            </a:r>
            <a:r>
              <a:rPr lang="ru-RU" dirty="0" smtClean="0"/>
              <a:t> </a:t>
            </a:r>
            <a:r>
              <a:rPr lang="ru-RU" dirty="0"/>
              <a:t> </a:t>
            </a:r>
            <a:r>
              <a:rPr lang="ru-RU" dirty="0" smtClean="0"/>
              <a:t> </a:t>
            </a:r>
            <a:r>
              <a:rPr lang="ru-RU" dirty="0"/>
              <a:t> </a:t>
            </a:r>
            <a:r>
              <a:rPr lang="ru-RU" dirty="0" smtClean="0"/>
              <a:t> </a:t>
            </a:r>
            <a:r>
              <a:rPr lang="ru-RU" dirty="0"/>
              <a:t> </a:t>
            </a:r>
            <a:r>
              <a:rPr lang="ru-RU" dirty="0" smtClean="0"/>
              <a:t> </a:t>
            </a:r>
            <a:r>
              <a:rPr lang="ru-RU" dirty="0"/>
              <a:t> </a:t>
            </a:r>
            <a:r>
              <a:rPr lang="ru-RU" dirty="0" smtClean="0"/>
              <a:t> </a:t>
            </a:r>
            <a:r>
              <a:rPr lang="ru-RU" dirty="0"/>
              <a:t> </a:t>
            </a:r>
            <a:r>
              <a:rPr lang="ru-RU" dirty="0" smtClean="0"/>
              <a:t> </a:t>
            </a:r>
            <a:r>
              <a:rPr lang="ru-RU" dirty="0"/>
              <a:t> </a:t>
            </a:r>
            <a:r>
              <a:rPr lang="ru-RU" dirty="0" smtClean="0"/>
              <a:t> </a:t>
            </a:r>
            <a:r>
              <a:rPr lang="ru-RU" dirty="0"/>
              <a:t> </a:t>
            </a:r>
            <a:r>
              <a:rPr lang="ru-RU" dirty="0" smtClean="0"/>
              <a:t> </a:t>
            </a:r>
            <a:r>
              <a:rPr lang="ru-RU" dirty="0"/>
              <a:t> </a:t>
            </a: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555776" y="1484784"/>
          <a:ext cx="4318000" cy="3352750"/>
        </p:xfrm>
        <a:graphic>
          <a:graphicData uri="http://schemas.openxmlformats.org/drawingml/2006/table">
            <a:tbl>
              <a:tblPr/>
              <a:tblGrid>
                <a:gridCol w="431800"/>
                <a:gridCol w="431800"/>
                <a:gridCol w="431800"/>
                <a:gridCol w="431800"/>
                <a:gridCol w="431800"/>
                <a:gridCol w="431800"/>
                <a:gridCol w="431800"/>
                <a:gridCol w="431800"/>
                <a:gridCol w="431800"/>
                <a:gridCol w="431800"/>
              </a:tblGrid>
              <a:tr h="238125"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43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8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8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25336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18478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780928"/>
            <a:ext cx="18669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365104"/>
            <a:ext cx="18669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Группа 286"/>
          <p:cNvGrpSpPr>
            <a:grpSpLocks/>
          </p:cNvGrpSpPr>
          <p:nvPr/>
        </p:nvGrpSpPr>
        <p:grpSpPr bwMode="auto">
          <a:xfrm>
            <a:off x="395536" y="6165304"/>
            <a:ext cx="1809750" cy="304800"/>
            <a:chOff x="500034" y="5929330"/>
            <a:chExt cx="1809750" cy="304800"/>
          </a:xfrm>
        </p:grpSpPr>
        <p:pic>
          <p:nvPicPr>
            <p:cNvPr id="13" name="Picture 3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0034" y="5929330"/>
              <a:ext cx="18097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Овал 13"/>
            <p:cNvSpPr/>
            <p:nvPr/>
          </p:nvSpPr>
          <p:spPr>
            <a:xfrm>
              <a:off x="1885921" y="6022992"/>
              <a:ext cx="142875" cy="1428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15" name="Picture 3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980728"/>
            <a:ext cx="18669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20272" y="2708920"/>
            <a:ext cx="4857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20272" y="2996952"/>
            <a:ext cx="18669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20272" y="4797152"/>
            <a:ext cx="181927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79912" y="4797152"/>
            <a:ext cx="19526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Домашнее задание.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4005064"/>
            <a:ext cx="8352928" cy="2376264"/>
          </a:xfrm>
        </p:spPr>
        <p:txBody>
          <a:bodyPr>
            <a:normAutofit/>
          </a:bodyPr>
          <a:lstStyle/>
          <a:p>
            <a:r>
              <a:rPr lang="ru-RU" dirty="0" smtClean="0"/>
              <a:t>Допустим, что Земля круглая, и возможно вокруг нее сделать виток веревкой. После этого кусок веревки увеличили на один метр и обмотали вокруг Земли вторично. Веревка не будет плотно прилегать к Земле. Сможет ли в эту щель проскочить мышь?.., кошка, может кенгуру? А может, пройдет и слон?</a:t>
            </a:r>
            <a:endParaRPr lang="ru-RU" dirty="0"/>
          </a:p>
        </p:txBody>
      </p:sp>
      <p:pic>
        <p:nvPicPr>
          <p:cNvPr id="5" name="Содержимое 4" descr="5335793-person-that-is-measuring-the-earth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851920" y="692696"/>
            <a:ext cx="4782417" cy="3168352"/>
          </a:xfr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700808"/>
            <a:ext cx="2592288" cy="2143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\Desktop\ПИ\материал для презентации\6693634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094" r="5094"/>
          <a:stretch>
            <a:fillRect/>
          </a:stretch>
        </p:blipFill>
        <p:spPr>
          <a:xfrm>
            <a:off x="509634" y="836712"/>
            <a:ext cx="5070478" cy="563386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44208" y="980728"/>
            <a:ext cx="2016224" cy="5256584"/>
          </a:xfrm>
        </p:spPr>
        <p:txBody>
          <a:bodyPr>
            <a:noAutofit/>
          </a:bodyPr>
          <a:lstStyle/>
          <a:p>
            <a:r>
              <a:rPr lang="ru-RU" sz="1800" dirty="0" smtClean="0"/>
              <a:t>Впервые в 1988 году в городе Сан-Франциско отмечался Международный день числа , в марте 14 числа в 1:59:26, что соответствует американскому формату записи дат.</a:t>
            </a:r>
          </a:p>
          <a:p>
            <a:endParaRPr lang="ru-RU" sz="1800" dirty="0" smtClean="0"/>
          </a:p>
          <a:p>
            <a:r>
              <a:rPr lang="ru-RU" sz="1800" dirty="0" smtClean="0"/>
              <a:t>22 июля - День приближенного числа , 22</a:t>
            </a:r>
            <a:r>
              <a:rPr lang="en-US" sz="1800" dirty="0" smtClean="0"/>
              <a:t>/7</a:t>
            </a:r>
            <a:r>
              <a:rPr lang="ru-RU" sz="1800" dirty="0" smtClean="0"/>
              <a:t> в европейском формате.</a:t>
            </a:r>
            <a:endParaRPr lang="ru-RU" sz="1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 Памятники числу </a:t>
            </a:r>
            <a:r>
              <a:rPr lang="ru-RU" sz="4800" dirty="0" smtClean="0"/>
              <a:t>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по\Desktop\ПИ\материал для презентации\012739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564904"/>
            <a:ext cx="3657600" cy="3256012"/>
          </a:xfrm>
          <a:prstGeom prst="rect">
            <a:avLst/>
          </a:prstGeom>
          <a:noFill/>
        </p:spPr>
      </p:pic>
      <p:pic>
        <p:nvPicPr>
          <p:cNvPr id="1027" name="Picture 3" descr="C:\Users\по\Desktop\ПИ\материал для презентации\Pi_monumentum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564904"/>
            <a:ext cx="3936437" cy="3312368"/>
          </a:xfrm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323528" y="1196752"/>
            <a:ext cx="3801616" cy="1008112"/>
          </a:xfrm>
        </p:spPr>
        <p:txBody>
          <a:bodyPr/>
          <a:lstStyle/>
          <a:p>
            <a:r>
              <a:rPr lang="ru-RU" dirty="0" smtClean="0"/>
              <a:t>На южном побережье Крыма близ города </a:t>
            </a:r>
            <a:r>
              <a:rPr lang="ru-RU" dirty="0" err="1" smtClean="0"/>
              <a:t>Кацибели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343400" y="1196752"/>
            <a:ext cx="3829000" cy="1031336"/>
          </a:xfrm>
        </p:spPr>
        <p:txBody>
          <a:bodyPr/>
          <a:lstStyle/>
          <a:p>
            <a:r>
              <a:rPr lang="ru-RU" dirty="0" smtClean="0"/>
              <a:t>В Сиэтле на ступенях перед зданием Музея искусств.</a:t>
            </a: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Как звучит число </a:t>
            </a:r>
            <a:r>
              <a:rPr lang="ru-RU" sz="8000" dirty="0" smtClean="0">
                <a:solidFill>
                  <a:schemeClr val="tx1"/>
                </a:solidFill>
              </a:rPr>
              <a:t></a:t>
            </a:r>
            <a:r>
              <a:rPr lang="ru-RU" sz="4000" dirty="0" smtClean="0">
                <a:solidFill>
                  <a:schemeClr val="tx1"/>
                </a:solidFill>
              </a:rPr>
              <a:t>?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394720" cy="384502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Пифагор считал музыку за одну из непременных частей арифметики. Его открытие арифметических отношений звуков считается одним из лучших его открытий.</a:t>
            </a:r>
          </a:p>
          <a:p>
            <a:pPr>
              <a:buNone/>
            </a:pPr>
            <a:r>
              <a:rPr lang="ru-RU" dirty="0" smtClean="0"/>
              <a:t>                                          </a:t>
            </a:r>
            <a:r>
              <a:rPr lang="ru-RU" dirty="0" err="1" smtClean="0"/>
              <a:t>Фигье</a:t>
            </a:r>
            <a:r>
              <a:rPr lang="ru-RU" dirty="0" smtClean="0"/>
              <a:t> Луи.</a:t>
            </a:r>
            <a:endParaRPr lang="ru-RU" dirty="0"/>
          </a:p>
        </p:txBody>
      </p:sp>
      <p:pic>
        <p:nvPicPr>
          <p:cNvPr id="5" name="Kak_na_samom_dele_zvuchit_chislo_Pi.avi">
            <a:hlinkClick r:id="" action="ppaction://media"/>
          </p:cNvPr>
          <p:cNvPicPr>
            <a:picLocks noGrp="1" noRot="1" noChangeAspect="1"/>
          </p:cNvPicPr>
          <p:nvPr>
            <p:ph sz="quarter" idx="2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924300" y="1808163"/>
            <a:ext cx="4824413" cy="361791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Построение окружности.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25" name="Группа 23"/>
          <p:cNvGrpSpPr>
            <a:grpSpLocks noGrp="1"/>
          </p:cNvGrpSpPr>
          <p:nvPr>
            <p:ph sz="quarter" idx="1"/>
          </p:nvPr>
        </p:nvGrpSpPr>
        <p:grpSpPr bwMode="auto">
          <a:xfrm rot="21432484" flipH="1">
            <a:off x="1839087" y="444783"/>
            <a:ext cx="1795856" cy="6096293"/>
            <a:chOff x="3618641" y="1229746"/>
            <a:chExt cx="1790479" cy="5957091"/>
          </a:xfrm>
        </p:grpSpPr>
        <p:grpSp>
          <p:nvGrpSpPr>
            <p:cNvPr id="26" name="Group 8"/>
            <p:cNvGrpSpPr>
              <a:grpSpLocks/>
            </p:cNvGrpSpPr>
            <p:nvPr/>
          </p:nvGrpSpPr>
          <p:grpSpPr bwMode="auto">
            <a:xfrm rot="-1656598">
              <a:off x="3618641" y="1229746"/>
              <a:ext cx="1790479" cy="3150533"/>
              <a:chOff x="707" y="482"/>
              <a:chExt cx="1566" cy="2453"/>
            </a:xfrm>
          </p:grpSpPr>
          <p:sp>
            <p:nvSpPr>
              <p:cNvPr id="36" name="Freeform 9"/>
              <p:cNvSpPr>
                <a:spLocks/>
              </p:cNvSpPr>
              <p:nvPr/>
            </p:nvSpPr>
            <p:spPr bwMode="auto">
              <a:xfrm rot="-1827591">
                <a:off x="964" y="482"/>
                <a:ext cx="848" cy="1909"/>
              </a:xfrm>
              <a:custGeom>
                <a:avLst/>
                <a:gdLst>
                  <a:gd name="T0" fmla="*/ 0 w 1252"/>
                  <a:gd name="T1" fmla="*/ 8 h 3125"/>
                  <a:gd name="T2" fmla="*/ 32 w 1252"/>
                  <a:gd name="T3" fmla="*/ 0 h 3125"/>
                  <a:gd name="T4" fmla="*/ 168 w 1252"/>
                  <a:gd name="T5" fmla="*/ 216 h 3125"/>
                  <a:gd name="T6" fmla="*/ 178 w 1252"/>
                  <a:gd name="T7" fmla="*/ 266 h 3125"/>
                  <a:gd name="T8" fmla="*/ 135 w 1252"/>
                  <a:gd name="T9" fmla="*/ 224 h 3125"/>
                  <a:gd name="T10" fmla="*/ 0 w 1252"/>
                  <a:gd name="T11" fmla="*/ 8 h 31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52"/>
                  <a:gd name="T19" fmla="*/ 0 h 3125"/>
                  <a:gd name="T20" fmla="*/ 1252 w 1252"/>
                  <a:gd name="T21" fmla="*/ 3125 h 31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52" h="3125">
                    <a:moveTo>
                      <a:pt x="0" y="90"/>
                    </a:moveTo>
                    <a:lnTo>
                      <a:pt x="227" y="0"/>
                    </a:lnTo>
                    <a:lnTo>
                      <a:pt x="1179" y="2540"/>
                    </a:lnTo>
                    <a:lnTo>
                      <a:pt x="1252" y="3125"/>
                    </a:lnTo>
                    <a:lnTo>
                      <a:pt x="952" y="263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Freeform 10"/>
              <p:cNvSpPr>
                <a:spLocks/>
              </p:cNvSpPr>
              <p:nvPr/>
            </p:nvSpPr>
            <p:spPr bwMode="auto">
              <a:xfrm rot="19780827">
                <a:off x="2039" y="1793"/>
                <a:ext cx="214" cy="373"/>
              </a:xfrm>
              <a:custGeom>
                <a:avLst/>
                <a:gdLst/>
                <a:ahLst/>
                <a:cxnLst>
                  <a:cxn ang="0">
                    <a:pos x="316" y="608"/>
                  </a:cxn>
                  <a:cxn ang="0">
                    <a:pos x="227" y="0"/>
                  </a:cxn>
                  <a:cxn ang="0">
                    <a:pos x="0" y="90"/>
                  </a:cxn>
                  <a:cxn ang="0">
                    <a:pos x="316" y="608"/>
                  </a:cxn>
                </a:cxnLst>
                <a:rect l="0" t="0" r="r" b="b"/>
                <a:pathLst>
                  <a:path w="316" h="608">
                    <a:moveTo>
                      <a:pt x="316" y="608"/>
                    </a:moveTo>
                    <a:lnTo>
                      <a:pt x="227" y="0"/>
                    </a:lnTo>
                    <a:lnTo>
                      <a:pt x="0" y="90"/>
                    </a:lnTo>
                    <a:lnTo>
                      <a:pt x="316" y="60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FF9900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11"/>
              <p:cNvSpPr>
                <a:spLocks/>
              </p:cNvSpPr>
              <p:nvPr/>
            </p:nvSpPr>
            <p:spPr bwMode="auto">
              <a:xfrm rot="-1819173">
                <a:off x="2191" y="1969"/>
                <a:ext cx="82" cy="141"/>
              </a:xfrm>
              <a:custGeom>
                <a:avLst/>
                <a:gdLst>
                  <a:gd name="T0" fmla="*/ 12 w 121"/>
                  <a:gd name="T1" fmla="*/ 0 h 230"/>
                  <a:gd name="T2" fmla="*/ 0 w 121"/>
                  <a:gd name="T3" fmla="*/ 2 h 230"/>
                  <a:gd name="T4" fmla="*/ 18 w 121"/>
                  <a:gd name="T5" fmla="*/ 20 h 230"/>
                  <a:gd name="T6" fmla="*/ 12 w 121"/>
                  <a:gd name="T7" fmla="*/ 0 h 2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1"/>
                  <a:gd name="T13" fmla="*/ 0 h 230"/>
                  <a:gd name="T14" fmla="*/ 121 w 121"/>
                  <a:gd name="T15" fmla="*/ 230 h 2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1" h="230">
                    <a:moveTo>
                      <a:pt x="85" y="0"/>
                    </a:moveTo>
                    <a:lnTo>
                      <a:pt x="0" y="25"/>
                    </a:lnTo>
                    <a:lnTo>
                      <a:pt x="121" y="230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9" name="Group 12"/>
              <p:cNvGrpSpPr>
                <a:grpSpLocks/>
              </p:cNvGrpSpPr>
              <p:nvPr/>
            </p:nvGrpSpPr>
            <p:grpSpPr bwMode="auto">
              <a:xfrm>
                <a:off x="707" y="537"/>
                <a:ext cx="997" cy="2398"/>
                <a:chOff x="699" y="536"/>
                <a:chExt cx="997" cy="2398"/>
              </a:xfrm>
            </p:grpSpPr>
            <p:sp>
              <p:nvSpPr>
                <p:cNvPr id="40" name="Freeform 13"/>
                <p:cNvSpPr>
                  <a:spLocks/>
                </p:cNvSpPr>
                <p:nvPr/>
              </p:nvSpPr>
              <p:spPr bwMode="auto">
                <a:xfrm rot="-1829237">
                  <a:off x="975" y="536"/>
                  <a:ext cx="721" cy="1584"/>
                </a:xfrm>
                <a:custGeom>
                  <a:avLst/>
                  <a:gdLst>
                    <a:gd name="T0" fmla="*/ 107 w 1094"/>
                    <a:gd name="T1" fmla="*/ 215 h 2612"/>
                    <a:gd name="T2" fmla="*/ 136 w 1094"/>
                    <a:gd name="T3" fmla="*/ 207 h 2612"/>
                    <a:gd name="T4" fmla="*/ 127 w 1094"/>
                    <a:gd name="T5" fmla="*/ 209 h 2612"/>
                    <a:gd name="T6" fmla="*/ 11 w 1094"/>
                    <a:gd name="T7" fmla="*/ 0 h 2612"/>
                    <a:gd name="T8" fmla="*/ 0 w 1094"/>
                    <a:gd name="T9" fmla="*/ 2 h 2612"/>
                    <a:gd name="T10" fmla="*/ 117 w 1094"/>
                    <a:gd name="T11" fmla="*/ 212 h 261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94"/>
                    <a:gd name="T19" fmla="*/ 0 h 2612"/>
                    <a:gd name="T20" fmla="*/ 1094 w 1094"/>
                    <a:gd name="T21" fmla="*/ 2612 h 261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94" h="2612">
                      <a:moveTo>
                        <a:pt x="867" y="2612"/>
                      </a:moveTo>
                      <a:lnTo>
                        <a:pt x="1094" y="2522"/>
                      </a:lnTo>
                      <a:lnTo>
                        <a:pt x="1016" y="2554"/>
                      </a:lnTo>
                      <a:lnTo>
                        <a:pt x="84" y="0"/>
                      </a:lnTo>
                      <a:lnTo>
                        <a:pt x="0" y="30"/>
                      </a:lnTo>
                      <a:lnTo>
                        <a:pt x="940" y="2584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41" name="Group 14"/>
                <p:cNvGrpSpPr>
                  <a:grpSpLocks/>
                </p:cNvGrpSpPr>
                <p:nvPr/>
              </p:nvGrpSpPr>
              <p:grpSpPr bwMode="auto">
                <a:xfrm rot="78698">
                  <a:off x="699" y="936"/>
                  <a:ext cx="416" cy="1998"/>
                  <a:chOff x="1259" y="1571"/>
                  <a:chExt cx="396" cy="2051"/>
                </a:xfrm>
              </p:grpSpPr>
              <p:sp>
                <p:nvSpPr>
                  <p:cNvPr id="42" name="Freeform 15"/>
                  <p:cNvSpPr>
                    <a:spLocks noChangeAspect="1"/>
                  </p:cNvSpPr>
                  <p:nvPr/>
                </p:nvSpPr>
                <p:spPr bwMode="auto">
                  <a:xfrm rot="22129">
                    <a:off x="1259" y="1605"/>
                    <a:ext cx="291" cy="2017"/>
                  </a:xfrm>
                  <a:custGeom>
                    <a:avLst/>
                    <a:gdLst>
                      <a:gd name="T0" fmla="*/ 805 w 234"/>
                      <a:gd name="T1" fmla="*/ 196 h 1875"/>
                      <a:gd name="T2" fmla="*/ 0 w 234"/>
                      <a:gd name="T3" fmla="*/ 2694 h 1875"/>
                      <a:gd name="T4" fmla="*/ 24 w 234"/>
                      <a:gd name="T5" fmla="*/ 2347 h 1875"/>
                      <a:gd name="T6" fmla="*/ 491 w 234"/>
                      <a:gd name="T7" fmla="*/ 0 h 187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34"/>
                      <a:gd name="T13" fmla="*/ 0 h 1875"/>
                      <a:gd name="T14" fmla="*/ 234 w 234"/>
                      <a:gd name="T15" fmla="*/ 1875 h 1875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34" h="1875">
                        <a:moveTo>
                          <a:pt x="234" y="136"/>
                        </a:moveTo>
                        <a:cubicBezTo>
                          <a:pt x="158" y="710"/>
                          <a:pt x="76" y="1301"/>
                          <a:pt x="0" y="1875"/>
                        </a:cubicBezTo>
                        <a:cubicBezTo>
                          <a:pt x="2" y="1794"/>
                          <a:pt x="5" y="1714"/>
                          <a:pt x="7" y="1633"/>
                        </a:cubicBezTo>
                        <a:cubicBezTo>
                          <a:pt x="53" y="1089"/>
                          <a:pt x="98" y="544"/>
                          <a:pt x="144" y="0"/>
                        </a:cubicBezTo>
                      </a:path>
                    </a:pathLst>
                  </a:cu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" name="Oval 16"/>
                  <p:cNvSpPr>
                    <a:spLocks noChangeArrowheads="1"/>
                  </p:cNvSpPr>
                  <p:nvPr/>
                </p:nvSpPr>
                <p:spPr bwMode="auto">
                  <a:xfrm>
                    <a:off x="1383" y="1571"/>
                    <a:ext cx="272" cy="272"/>
                  </a:xfrm>
                  <a:prstGeom prst="ellipse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27" name="Group 17"/>
            <p:cNvGrpSpPr>
              <a:grpSpLocks/>
            </p:cNvGrpSpPr>
            <p:nvPr/>
          </p:nvGrpSpPr>
          <p:grpSpPr bwMode="auto">
            <a:xfrm rot="9084906">
              <a:off x="3840447" y="4619404"/>
              <a:ext cx="1032751" cy="2567433"/>
              <a:chOff x="746" y="796"/>
              <a:chExt cx="903" cy="1999"/>
            </a:xfrm>
          </p:grpSpPr>
          <p:sp>
            <p:nvSpPr>
              <p:cNvPr id="28" name="Freeform 18"/>
              <p:cNvSpPr>
                <a:spLocks/>
              </p:cNvSpPr>
              <p:nvPr/>
            </p:nvSpPr>
            <p:spPr bwMode="auto">
              <a:xfrm rot="78698">
                <a:off x="801" y="796"/>
                <a:ext cx="848" cy="1909"/>
              </a:xfrm>
              <a:custGeom>
                <a:avLst/>
                <a:gdLst>
                  <a:gd name="T0" fmla="*/ 0 w 1252"/>
                  <a:gd name="T1" fmla="*/ 8 h 3125"/>
                  <a:gd name="T2" fmla="*/ 32 w 1252"/>
                  <a:gd name="T3" fmla="*/ 0 h 3125"/>
                  <a:gd name="T4" fmla="*/ 168 w 1252"/>
                  <a:gd name="T5" fmla="*/ 216 h 3125"/>
                  <a:gd name="T6" fmla="*/ 178 w 1252"/>
                  <a:gd name="T7" fmla="*/ 266 h 3125"/>
                  <a:gd name="T8" fmla="*/ 135 w 1252"/>
                  <a:gd name="T9" fmla="*/ 224 h 3125"/>
                  <a:gd name="T10" fmla="*/ 0 w 1252"/>
                  <a:gd name="T11" fmla="*/ 8 h 31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52"/>
                  <a:gd name="T19" fmla="*/ 0 h 3125"/>
                  <a:gd name="T20" fmla="*/ 1252 w 1252"/>
                  <a:gd name="T21" fmla="*/ 3125 h 31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52" h="3125">
                    <a:moveTo>
                      <a:pt x="0" y="90"/>
                    </a:moveTo>
                    <a:lnTo>
                      <a:pt x="227" y="0"/>
                    </a:lnTo>
                    <a:lnTo>
                      <a:pt x="1179" y="2540"/>
                    </a:lnTo>
                    <a:lnTo>
                      <a:pt x="1252" y="3125"/>
                    </a:lnTo>
                    <a:lnTo>
                      <a:pt x="952" y="2630"/>
                    </a:lnTo>
                    <a:lnTo>
                      <a:pt x="0" y="90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Freeform 19"/>
              <p:cNvSpPr>
                <a:spLocks/>
              </p:cNvSpPr>
              <p:nvPr/>
            </p:nvSpPr>
            <p:spPr bwMode="auto">
              <a:xfrm rot="78698">
                <a:off x="1429" y="2356"/>
                <a:ext cx="214" cy="371"/>
              </a:xfrm>
              <a:custGeom>
                <a:avLst/>
                <a:gdLst>
                  <a:gd name="T0" fmla="*/ 45 w 316"/>
                  <a:gd name="T1" fmla="*/ 51 h 608"/>
                  <a:gd name="T2" fmla="*/ 32 w 316"/>
                  <a:gd name="T3" fmla="*/ 0 h 608"/>
                  <a:gd name="T4" fmla="*/ 0 w 316"/>
                  <a:gd name="T5" fmla="*/ 8 h 608"/>
                  <a:gd name="T6" fmla="*/ 45 w 316"/>
                  <a:gd name="T7" fmla="*/ 51 h 60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6"/>
                  <a:gd name="T13" fmla="*/ 0 h 608"/>
                  <a:gd name="T14" fmla="*/ 316 w 316"/>
                  <a:gd name="T15" fmla="*/ 608 h 60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6" h="608">
                    <a:moveTo>
                      <a:pt x="316" y="608"/>
                    </a:moveTo>
                    <a:lnTo>
                      <a:pt x="227" y="0"/>
                    </a:lnTo>
                    <a:lnTo>
                      <a:pt x="0" y="90"/>
                    </a:lnTo>
                    <a:lnTo>
                      <a:pt x="316" y="608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Freeform 20"/>
              <p:cNvSpPr>
                <a:spLocks/>
              </p:cNvSpPr>
              <p:nvPr/>
            </p:nvSpPr>
            <p:spPr bwMode="auto">
              <a:xfrm rot="78698">
                <a:off x="1554" y="2578"/>
                <a:ext cx="82" cy="141"/>
              </a:xfrm>
              <a:custGeom>
                <a:avLst/>
                <a:gdLst>
                  <a:gd name="T0" fmla="*/ 12 w 121"/>
                  <a:gd name="T1" fmla="*/ 0 h 230"/>
                  <a:gd name="T2" fmla="*/ 0 w 121"/>
                  <a:gd name="T3" fmla="*/ 2 h 230"/>
                  <a:gd name="T4" fmla="*/ 18 w 121"/>
                  <a:gd name="T5" fmla="*/ 20 h 230"/>
                  <a:gd name="T6" fmla="*/ 12 w 121"/>
                  <a:gd name="T7" fmla="*/ 0 h 2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1"/>
                  <a:gd name="T13" fmla="*/ 0 h 230"/>
                  <a:gd name="T14" fmla="*/ 121 w 121"/>
                  <a:gd name="T15" fmla="*/ 230 h 2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1" h="230">
                    <a:moveTo>
                      <a:pt x="85" y="0"/>
                    </a:moveTo>
                    <a:lnTo>
                      <a:pt x="0" y="25"/>
                    </a:lnTo>
                    <a:lnTo>
                      <a:pt x="121" y="230"/>
                    </a:lnTo>
                    <a:lnTo>
                      <a:pt x="85" y="0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1" name="Group 21"/>
              <p:cNvGrpSpPr>
                <a:grpSpLocks/>
              </p:cNvGrpSpPr>
              <p:nvPr/>
            </p:nvGrpSpPr>
            <p:grpSpPr bwMode="auto">
              <a:xfrm>
                <a:off x="746" y="807"/>
                <a:ext cx="864" cy="1988"/>
                <a:chOff x="738" y="806"/>
                <a:chExt cx="864" cy="1988"/>
              </a:xfrm>
            </p:grpSpPr>
            <p:sp>
              <p:nvSpPr>
                <p:cNvPr id="32" name="Freeform 22" hidden="1"/>
                <p:cNvSpPr>
                  <a:spLocks/>
                </p:cNvSpPr>
                <p:nvPr/>
              </p:nvSpPr>
              <p:spPr bwMode="auto">
                <a:xfrm rot="78698">
                  <a:off x="861" y="806"/>
                  <a:ext cx="741" cy="1595"/>
                </a:xfrm>
                <a:custGeom>
                  <a:avLst/>
                  <a:gdLst>
                    <a:gd name="T0" fmla="*/ 124 w 1094"/>
                    <a:gd name="T1" fmla="*/ 222 h 2612"/>
                    <a:gd name="T2" fmla="*/ 156 w 1094"/>
                    <a:gd name="T3" fmla="*/ 214 h 2612"/>
                    <a:gd name="T4" fmla="*/ 145 w 1094"/>
                    <a:gd name="T5" fmla="*/ 217 h 2612"/>
                    <a:gd name="T6" fmla="*/ 12 w 1094"/>
                    <a:gd name="T7" fmla="*/ 0 h 2612"/>
                    <a:gd name="T8" fmla="*/ 0 w 1094"/>
                    <a:gd name="T9" fmla="*/ 2 h 2612"/>
                    <a:gd name="T10" fmla="*/ 134 w 1094"/>
                    <a:gd name="T11" fmla="*/ 220 h 261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94"/>
                    <a:gd name="T19" fmla="*/ 0 h 2612"/>
                    <a:gd name="T20" fmla="*/ 1094 w 1094"/>
                    <a:gd name="T21" fmla="*/ 2612 h 261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94" h="2612">
                      <a:moveTo>
                        <a:pt x="867" y="2612"/>
                      </a:moveTo>
                      <a:lnTo>
                        <a:pt x="1094" y="2522"/>
                      </a:lnTo>
                      <a:lnTo>
                        <a:pt x="1016" y="2554"/>
                      </a:lnTo>
                      <a:lnTo>
                        <a:pt x="84" y="0"/>
                      </a:lnTo>
                      <a:lnTo>
                        <a:pt x="0" y="30"/>
                      </a:lnTo>
                      <a:lnTo>
                        <a:pt x="940" y="2584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33" name="Group 23"/>
                <p:cNvGrpSpPr>
                  <a:grpSpLocks/>
                </p:cNvGrpSpPr>
                <p:nvPr/>
              </p:nvGrpSpPr>
              <p:grpSpPr bwMode="auto">
                <a:xfrm rot="78698">
                  <a:off x="738" y="936"/>
                  <a:ext cx="382" cy="1858"/>
                  <a:chOff x="1292" y="1570"/>
                  <a:chExt cx="363" cy="1905"/>
                </a:xfrm>
              </p:grpSpPr>
              <p:sp>
                <p:nvSpPr>
                  <p:cNvPr id="34" name="Freeform 24"/>
                  <p:cNvSpPr>
                    <a:spLocks/>
                  </p:cNvSpPr>
                  <p:nvPr/>
                </p:nvSpPr>
                <p:spPr bwMode="auto">
                  <a:xfrm>
                    <a:off x="1292" y="1616"/>
                    <a:ext cx="227" cy="1859"/>
                  </a:xfrm>
                  <a:custGeom>
                    <a:avLst/>
                    <a:gdLst>
                      <a:gd name="T0" fmla="*/ 227 w 227"/>
                      <a:gd name="T1" fmla="*/ 136 h 1859"/>
                      <a:gd name="T2" fmla="*/ 0 w 227"/>
                      <a:gd name="T3" fmla="*/ 1859 h 1859"/>
                      <a:gd name="T4" fmla="*/ 0 w 227"/>
                      <a:gd name="T5" fmla="*/ 1633 h 1859"/>
                      <a:gd name="T6" fmla="*/ 137 w 227"/>
                      <a:gd name="T7" fmla="*/ 0 h 185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27"/>
                      <a:gd name="T13" fmla="*/ 0 h 1859"/>
                      <a:gd name="T14" fmla="*/ 227 w 227"/>
                      <a:gd name="T15" fmla="*/ 1859 h 185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27" h="1859">
                        <a:moveTo>
                          <a:pt x="227" y="136"/>
                        </a:moveTo>
                        <a:lnTo>
                          <a:pt x="0" y="1859"/>
                        </a:lnTo>
                        <a:lnTo>
                          <a:pt x="0" y="1633"/>
                        </a:lnTo>
                        <a:lnTo>
                          <a:pt x="137" y="0"/>
                        </a:lnTo>
                      </a:path>
                    </a:pathLst>
                  </a:cu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5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1383" y="1570"/>
                    <a:ext cx="272" cy="272"/>
                  </a:xfrm>
                  <a:prstGeom prst="ellipse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</p:grpSp>
      <p:sp>
        <p:nvSpPr>
          <p:cNvPr id="44" name="Овал 43"/>
          <p:cNvSpPr/>
          <p:nvPr/>
        </p:nvSpPr>
        <p:spPr>
          <a:xfrm>
            <a:off x="467544" y="1772816"/>
            <a:ext cx="4896544" cy="45365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Овал 44"/>
          <p:cNvSpPr/>
          <p:nvPr/>
        </p:nvSpPr>
        <p:spPr bwMode="auto">
          <a:xfrm>
            <a:off x="2699792" y="3717032"/>
            <a:ext cx="285750" cy="2857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28215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Окружность</a:t>
            </a:r>
            <a:r>
              <a:rPr lang="ru-RU" sz="2400" dirty="0" smtClean="0">
                <a:solidFill>
                  <a:schemeClr val="tx1"/>
                </a:solidFill>
              </a:rPr>
              <a:t> - фигура, которая     состоит из всех точек плоскости, равноудаленных от данной точки(центра).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23528" y="1484784"/>
            <a:ext cx="3754760" cy="5047456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rgbClr val="360DE3"/>
                </a:solidFill>
              </a:rPr>
              <a:t>Радиус</a:t>
            </a:r>
            <a:r>
              <a:rPr lang="ru-RU" dirty="0" smtClean="0"/>
              <a:t>- отрезок, соединяющий точку  окружности с её центром.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3366FF"/>
                </a:solidFill>
              </a:rPr>
              <a:t>OR</a:t>
            </a:r>
            <a:r>
              <a:rPr lang="en-US" dirty="0" smtClean="0"/>
              <a:t>)</a:t>
            </a:r>
            <a:endParaRPr lang="ru-RU" dirty="0" smtClean="0"/>
          </a:p>
          <a:p>
            <a:r>
              <a:rPr lang="ru-RU" b="1" dirty="0" smtClean="0"/>
              <a:t>Хорда</a:t>
            </a:r>
            <a:r>
              <a:rPr lang="ru-RU" dirty="0" smtClean="0"/>
              <a:t>- отрезок, соединяющий две точки  окружности. </a:t>
            </a:r>
            <a:r>
              <a:rPr lang="en-US" dirty="0" smtClean="0"/>
              <a:t>(AB)</a:t>
            </a:r>
            <a:endParaRPr lang="ru-RU" dirty="0" smtClean="0"/>
          </a:p>
          <a:p>
            <a:r>
              <a:rPr lang="ru-RU" b="1" dirty="0" smtClean="0">
                <a:solidFill>
                  <a:srgbClr val="517D21"/>
                </a:solidFill>
              </a:rPr>
              <a:t>Диаметр</a:t>
            </a:r>
            <a:r>
              <a:rPr lang="ru-RU" dirty="0" smtClean="0"/>
              <a:t>- хорда, проходящая через центр окружности</a:t>
            </a:r>
            <a:r>
              <a:rPr lang="en-US" dirty="0" smtClean="0"/>
              <a:t>.</a:t>
            </a:r>
            <a:r>
              <a:rPr lang="ru-RU" dirty="0" smtClean="0"/>
              <a:t>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00B050"/>
                </a:solidFill>
              </a:rPr>
              <a:t>CD</a:t>
            </a:r>
            <a:r>
              <a:rPr lang="en-US" dirty="0" smtClean="0"/>
              <a:t>) </a:t>
            </a:r>
            <a:endParaRPr lang="ru-RU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Дуга</a:t>
            </a:r>
            <a:r>
              <a:rPr lang="ru-RU" dirty="0" smtClean="0"/>
              <a:t>- часть окружности, ограниченная двумя точками.(</a:t>
            </a:r>
            <a:r>
              <a:rPr lang="en-US" dirty="0" smtClean="0">
                <a:solidFill>
                  <a:srgbClr val="FF0000"/>
                </a:solidFill>
              </a:rPr>
              <a:t>DR</a:t>
            </a:r>
            <a:r>
              <a:rPr lang="en-US" dirty="0" smtClean="0"/>
              <a:t>)</a:t>
            </a:r>
            <a:endParaRPr lang="ru-RU" dirty="0" smtClean="0"/>
          </a:p>
          <a:p>
            <a:endParaRPr lang="ru-RU" dirty="0" smtClean="0">
              <a:latin typeface="Franklin Gothic Book" pitchFamily="34" charset="0"/>
            </a:endParaRPr>
          </a:p>
          <a:p>
            <a:endParaRPr lang="ru-RU" dirty="0" smtClean="0">
              <a:latin typeface="Franklin Gothic Book" pitchFamily="34" charset="0"/>
            </a:endParaRPr>
          </a:p>
          <a:p>
            <a:endParaRPr lang="ru-RU" dirty="0"/>
          </a:p>
        </p:txBody>
      </p:sp>
      <p:pic>
        <p:nvPicPr>
          <p:cNvPr id="12" name="Содержимое 11" descr="круг.bmp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139952" y="1844824"/>
            <a:ext cx="3987189" cy="3672408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Autofit/>
          </a:bodyPr>
          <a:lstStyle/>
          <a:p>
            <a:pPr algn="ctr"/>
            <a:r>
              <a:rPr lang="ru-RU" sz="2800" dirty="0" err="1" smtClean="0">
                <a:solidFill>
                  <a:schemeClr val="tx1"/>
                </a:solidFill>
              </a:rPr>
              <a:t>Витрувианский</a:t>
            </a:r>
            <a:r>
              <a:rPr lang="ru-RU" sz="2800" dirty="0" smtClean="0">
                <a:solidFill>
                  <a:schemeClr val="tx1"/>
                </a:solidFill>
              </a:rPr>
              <a:t> человек.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0" y="2132856"/>
            <a:ext cx="3754760" cy="26642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Леонардо да Винчи</a:t>
            </a:r>
          </a:p>
          <a:p>
            <a:pPr algn="ctr">
              <a:buNone/>
            </a:pPr>
            <a:r>
              <a:rPr lang="ru-RU" dirty="0" smtClean="0"/>
              <a:t>1490 г.</a:t>
            </a:r>
          </a:p>
          <a:p>
            <a:pPr algn="ctr">
              <a:buNone/>
            </a:pPr>
            <a:r>
              <a:rPr lang="ru-RU" dirty="0" err="1" smtClean="0"/>
              <a:t>Homo</a:t>
            </a:r>
            <a:r>
              <a:rPr lang="ru-RU" dirty="0" smtClean="0"/>
              <a:t> </a:t>
            </a:r>
            <a:r>
              <a:rPr lang="ru-RU" dirty="0" err="1" smtClean="0"/>
              <a:t>vitruviano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34,3×24,5 см</a:t>
            </a:r>
          </a:p>
          <a:p>
            <a:pPr algn="ctr">
              <a:buNone/>
            </a:pPr>
            <a:r>
              <a:rPr lang="ru-RU" dirty="0" smtClean="0"/>
              <a:t>Галерея Академии, Венеция.</a:t>
            </a:r>
            <a:endParaRPr lang="ru-RU" dirty="0"/>
          </a:p>
        </p:txBody>
      </p:sp>
      <p:pic>
        <p:nvPicPr>
          <p:cNvPr id="5" name="Содержимое 4" descr="441px-Da_Vinci_Vitruve_Luc_Viatour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95536" y="908720"/>
            <a:ext cx="4022367" cy="5472608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Мандала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mandal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764704"/>
            <a:ext cx="7776864" cy="5832648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cd9f6103fb8fde5dcc8140184b96fab_140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3356992"/>
            <a:ext cx="3168352" cy="3168352"/>
          </a:xfrm>
        </p:spPr>
      </p:pic>
      <p:pic>
        <p:nvPicPr>
          <p:cNvPr id="8" name="Содержимое 7" descr="07186416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932040" y="548680"/>
            <a:ext cx="3069341" cy="2664296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548680"/>
            <a:ext cx="345638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429000"/>
            <a:ext cx="3093425" cy="305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0"/>
            <a:ext cx="74676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Стопоходящая машина П.Л. Чебышева.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EtudesRu_stopohod.avi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33400" y="1293813"/>
            <a:ext cx="7315200" cy="5486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755576" y="18864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Тыква не бывает абсолютно круглой, человек не бывает абсолютно совершенным.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" name="Содержимое 9" descr="253717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862572"/>
            <a:ext cx="6480720" cy="486054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1415</TotalTime>
  <Words>748</Words>
  <Application>Microsoft Office PowerPoint</Application>
  <PresentationFormat>Экран (4:3)</PresentationFormat>
  <Paragraphs>160</Paragraphs>
  <Slides>28</Slides>
  <Notes>2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Эркер</vt:lpstr>
      <vt:lpstr>Круг</vt:lpstr>
      <vt:lpstr>Слайд 2</vt:lpstr>
      <vt:lpstr>Построение окружности.</vt:lpstr>
      <vt:lpstr>Окружность - фигура, которая     состоит из всех точек плоскости, равноудаленных от данной точки(центра).</vt:lpstr>
      <vt:lpstr>Витрувианский человек.</vt:lpstr>
      <vt:lpstr>Мандала.</vt:lpstr>
      <vt:lpstr>Слайд 7</vt:lpstr>
      <vt:lpstr>Стопоходящая машина П.Л. Чебышева.</vt:lpstr>
      <vt:lpstr>Тыква не бывает абсолютно круглой, человек не бывает абсолютно совершенным.</vt:lpstr>
      <vt:lpstr>Эксперимент первый. Древний способ нахождения числа  с позиции практической геометрии.</vt:lpstr>
      <vt:lpstr>У всех Вас получилось примерно одно и тоже число. </vt:lpstr>
      <vt:lpstr>Первое название этого числа - константа Лудольфа. Людольф ван Цейлен - голландский математик 1540-1610 годы.</vt:lpstr>
      <vt:lpstr>Впервые греческой буквой  воспользовался британский математик Уильям Джонс в 1706 году, а общепринятым оно стало после работ Леонардо Эйлера в 1737 году.</vt:lpstr>
      <vt:lpstr>История числа  шла параллельно с развитием всей математики. Некоторые авторы разделяют весь процесс на три периода: </vt:lpstr>
      <vt:lpstr>Рассмотрим второй эксперимент, в результате которого вновь появляется число .</vt:lpstr>
      <vt:lpstr>Метод Монте-Карло - общее название группы численных методов, основанных на получении большого числа реализаций случайного процесса.</vt:lpstr>
      <vt:lpstr>Результат второго эксперимента. </vt:lpstr>
      <vt:lpstr>Так чему же равно число  ?</vt:lpstr>
      <vt:lpstr>Это число – бесконечная десятичная дробь,  миллионный десятичный знак которой был найден в 1973 году.</vt:lpstr>
      <vt:lpstr>В практике используют не более 10 знаков после запятой округляя число. </vt:lpstr>
      <vt:lpstr>Мнемоническое правило о приближенном числе .</vt:lpstr>
      <vt:lpstr>Формулы.</vt:lpstr>
      <vt:lpstr>Задачи.</vt:lpstr>
      <vt:lpstr>Домашнее задание.</vt:lpstr>
      <vt:lpstr>Домашнее задание.</vt:lpstr>
      <vt:lpstr>Слайд 26</vt:lpstr>
      <vt:lpstr>              Памятники числу . </vt:lpstr>
      <vt:lpstr>Как звучит число ?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Круг</dc:title>
  <dc:creator>Ира</dc:creator>
  <cp:lastModifiedBy>Ира</cp:lastModifiedBy>
  <cp:revision>129</cp:revision>
  <dcterms:created xsi:type="dcterms:W3CDTF">2012-04-22T08:38:52Z</dcterms:created>
  <dcterms:modified xsi:type="dcterms:W3CDTF">2015-03-08T19:40:42Z</dcterms:modified>
</cp:coreProperties>
</file>